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6" r:id="rId2"/>
    <p:sldId id="319" r:id="rId3"/>
    <p:sldId id="314" r:id="rId4"/>
    <p:sldId id="320" r:id="rId5"/>
    <p:sldId id="316" r:id="rId6"/>
    <p:sldId id="321" r:id="rId7"/>
    <p:sldId id="331" r:id="rId8"/>
    <p:sldId id="332" r:id="rId9"/>
    <p:sldId id="333" r:id="rId10"/>
    <p:sldId id="33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ie McClellan" initials="" lastIdx="11" clrIdx="0"/>
  <p:cmAuthor id="1" name="Catherine Bowes" initials="CB" lastIdx="4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B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0" autoAdjust="0"/>
    <p:restoredTop sz="86429" autoAdjust="0"/>
  </p:normalViewPr>
  <p:slideViewPr>
    <p:cSldViewPr snapToGrid="0" snapToObjects="1">
      <p:cViewPr varScale="1">
        <p:scale>
          <a:sx n="61" d="100"/>
          <a:sy n="61" d="100"/>
        </p:scale>
        <p:origin x="9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F7970-0636-7842-AB4B-B282E3BECD48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87E27-40F8-F84C-9CBC-18D9EE537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471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62B1F-AEC2-B144-AFF0-2A920092E859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50786-B85C-724D-AE68-2D5873BA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70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4459F-5B7A-420C-9C94-A0902C068B1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11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07A44-9C21-D742-A398-E52F3B4F05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51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None/>
            </a:pPr>
            <a:endParaRPr lang="en-US" sz="2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4459F-5B7A-420C-9C94-A0902C068B1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51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A89D40EF-4366-46CB-8B23-B26CA58FC340}" type="slidenum">
              <a:rPr lang="en-US" smtClean="0">
                <a:latin typeface="Arial" charset="0"/>
                <a:ea typeface="ＭＳ Ｐゴシック" pitchFamily="34" charset="-128"/>
              </a:rPr>
              <a:pPr defTabSz="931863"/>
              <a:t>9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7407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1084C-06CF-48A3-AFBB-9D9BE5316E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C261-F9A4-874F-8BAD-1215D861FEAD}" type="datetime1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73DE-831D-B14C-AE04-27FF3AD8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0998-047D-4E47-82FC-17C1A649A0E5}" type="datetime1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73DE-831D-B14C-AE04-27FF3AD8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1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A481-C6C9-184E-9822-EDDCF5CDBCC8}" type="datetime1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73DE-831D-B14C-AE04-27FF3AD8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7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685800" y="228600"/>
            <a:ext cx="2438400" cy="91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3058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16FEB34-51ED-4042-B25E-BE99C0CCB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59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685800" y="228600"/>
            <a:ext cx="2438400" cy="91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3058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42AC2F9-1350-43DD-B299-77A3666AD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8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7160-B312-CD4D-B9C1-4E43D29FB7C7}" type="datetime1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73DE-831D-B14C-AE04-27FF3AD8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1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4996-4620-6347-B7AC-4EA13B21DBEC}" type="datetime1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73DE-831D-B14C-AE04-27FF3AD8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5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C946-3EF4-044D-8F48-3B91CE088102}" type="datetime1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73DE-831D-B14C-AE04-27FF3AD8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4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D2BA-4043-3448-858F-FB038EBD77C9}" type="datetime1">
              <a:rPr lang="en-US" smtClean="0"/>
              <a:t>8/12/2017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73DE-831D-B14C-AE04-27FF3AD8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0BDD-0FBB-7046-8E20-AC07AF0BBA0E}" type="datetime1">
              <a:rPr lang="en-US" smtClean="0"/>
              <a:t>8/12/2017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73DE-831D-B14C-AE04-27FF3AD8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3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C930-978A-7547-A17C-1FD6A475E3FC}" type="datetime1">
              <a:rPr lang="en-US" smtClean="0"/>
              <a:t>8/12/2017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73DE-831D-B14C-AE04-27FF3AD8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4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5158-B2A0-844F-81B3-68FD238DFFFE}" type="datetime1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73DE-831D-B14C-AE04-27FF3AD8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7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82F0-F0BA-544F-AD85-5E227C5A6722}" type="datetime1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73DE-831D-B14C-AE04-27FF3AD8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3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85C8C-906F-1C43-A1E0-C70078CF3228}" type="datetime1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773DE-831D-B14C-AE04-27FF3AD8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0" descr="smokestack.jpg"/>
          <p:cNvPicPr>
            <a:picLocks noChangeAspect="1"/>
          </p:cNvPicPr>
          <p:nvPr/>
        </p:nvPicPr>
        <p:blipFill rotWithShape="1">
          <a:blip r:embed="rId2" cstate="print"/>
          <a:srcRect t="5592" b="3077"/>
          <a:stretch/>
        </p:blipFill>
        <p:spPr>
          <a:xfrm>
            <a:off x="-767979" y="-562324"/>
            <a:ext cx="6609910" cy="3992221"/>
          </a:xfrm>
          <a:prstGeom prst="rect">
            <a:avLst/>
          </a:prstGeom>
        </p:spPr>
      </p:pic>
      <p:pic>
        <p:nvPicPr>
          <p:cNvPr id="12" name="Picture 11" descr="RW.jpg"/>
          <p:cNvPicPr>
            <a:picLocks noChangeAspect="1"/>
          </p:cNvPicPr>
          <p:nvPr/>
        </p:nvPicPr>
        <p:blipFill>
          <a:blip r:embed="rId3" cstate="print"/>
          <a:srcRect l="34096" r="4009"/>
          <a:stretch>
            <a:fillRect/>
          </a:stretch>
        </p:blipFill>
        <p:spPr>
          <a:xfrm>
            <a:off x="5213644" y="-233203"/>
            <a:ext cx="4017796" cy="4317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7"/>
          <a:stretch/>
        </p:blipFill>
        <p:spPr>
          <a:xfrm>
            <a:off x="-1058556" y="3425894"/>
            <a:ext cx="5756349" cy="3655515"/>
          </a:xfrm>
          <a:prstGeom prst="rect">
            <a:avLst/>
          </a:prstGeom>
        </p:spPr>
      </p:pic>
      <p:sp>
        <p:nvSpPr>
          <p:cNvPr id="1945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en-US" altLang="en-US" dirty="0" smtClean="0">
                <a:latin typeface="Helvetica Neue" charset="0"/>
                <a:ea typeface="Helvetica Neue" charset="0"/>
                <a:cs typeface="Helvetica Neue" charset="0"/>
              </a:rPr>
            </a:br>
            <a:endParaRPr lang="en-US" alt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459" name="Content Placeholder 4"/>
          <p:cNvSpPr>
            <a:spLocks noGrp="1"/>
          </p:cNvSpPr>
          <p:nvPr>
            <p:ph type="subTitle" idx="1"/>
          </p:nvPr>
        </p:nvSpPr>
        <p:spPr>
          <a:xfrm>
            <a:off x="1143000" y="2768799"/>
            <a:ext cx="7629525" cy="1441847"/>
          </a:xfrm>
        </p:spPr>
        <p:txBody>
          <a:bodyPr/>
          <a:lstStyle/>
          <a:p>
            <a:endParaRPr lang="en-US" altLang="en-US" sz="21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004599" y="-2014346"/>
            <a:ext cx="53863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US" sz="2400" b="1" dirty="0">
                <a:latin typeface="Helvetica Neue"/>
              </a:rPr>
              <a:t>NWF &amp; Offshore Wind Power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38369" r="13622" b="7909"/>
          <a:stretch/>
        </p:blipFill>
        <p:spPr>
          <a:xfrm>
            <a:off x="4600933" y="3469440"/>
            <a:ext cx="7091687" cy="3616873"/>
          </a:xfrm>
          <a:prstGeom prst="rect">
            <a:avLst/>
          </a:prstGeom>
        </p:spPr>
      </p:pic>
      <p:pic>
        <p:nvPicPr>
          <p:cNvPr id="9" name="Picture 8" descr="C:\Users\hewetta\Desktop\NWF_Logo Color (1).tif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3" b="13119"/>
          <a:stretch/>
        </p:blipFill>
        <p:spPr bwMode="auto">
          <a:xfrm>
            <a:off x="3581400" y="2666052"/>
            <a:ext cx="2362200" cy="23342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97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515144" y="384316"/>
            <a:ext cx="8043862" cy="60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dirty="0" smtClean="0">
                <a:solidFill>
                  <a:srgbClr val="004880"/>
                </a:solidFill>
                <a:cs typeface="Arial" charset="0"/>
              </a:rPr>
              <a:t>Important considerations and solutions</a:t>
            </a:r>
          </a:p>
          <a:p>
            <a:pPr eaLnBrk="0" hangingPunct="0"/>
            <a:r>
              <a:rPr lang="en-US" sz="3200" dirty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3200" dirty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3200" dirty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3200" dirty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3200" dirty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3200" dirty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</a:br>
            <a:endParaRPr lang="en-US" sz="3200" dirty="0">
              <a:solidFill>
                <a:srgbClr val="00488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063999" y="1073358"/>
            <a:ext cx="5080001" cy="5374289"/>
          </a:xfrm>
          <a:prstGeom prst="rect">
            <a:avLst/>
          </a:prstGeom>
        </p:spPr>
        <p:txBody>
          <a:bodyPr>
            <a:no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5478" indent="-285750" eaLnBrk="1" fontAlgn="auto" hangingPunct="1">
              <a:spcBef>
                <a:spcPct val="0"/>
              </a:spcBef>
              <a:spcAft>
                <a:spcPts val="1200"/>
              </a:spcAft>
              <a:buFont typeface="Wingdings 3" charset="2"/>
              <a:buChar char=""/>
              <a:defRPr/>
            </a:pPr>
            <a:r>
              <a:rPr lang="en-US" sz="1800" b="1" dirty="0" smtClean="0">
                <a:solidFill>
                  <a:srgbClr val="0048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gaps in species distribution</a:t>
            </a:r>
            <a:endParaRPr lang="en-US" sz="1800" b="1" dirty="0">
              <a:solidFill>
                <a:srgbClr val="0048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1348" lvl="1" indent="-256032" eaLnBrk="1" fontAlgn="auto" hangingPunct="1">
              <a:spcBef>
                <a:spcPct val="0"/>
              </a:spcBef>
              <a:spcAft>
                <a:spcPts val="1200"/>
              </a:spcAft>
              <a:buFont typeface="Wingdings 3"/>
              <a:buChar char="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Consideration &amp; integration of multiple data sources (e.g. BOEM/MA CEC data, potential for NY)</a:t>
            </a:r>
          </a:p>
          <a:p>
            <a:pPr marL="621348" lvl="1" indent="-256032" eaLnBrk="1" fontAlgn="auto" hangingPunct="1">
              <a:spcBef>
                <a:spcPct val="0"/>
              </a:spcBef>
              <a:spcAft>
                <a:spcPts val="1200"/>
              </a:spcAft>
              <a:buFont typeface="Wingdings 3"/>
              <a:buChar char="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 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nvironmental baselines (e.g.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Nowacek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2016)</a:t>
            </a:r>
          </a:p>
          <a:p>
            <a:pPr marL="621348" lvl="1" indent="-256032" eaLnBrk="1" fontAlgn="auto" hangingPunct="1">
              <a:spcBef>
                <a:spcPct val="0"/>
              </a:spcBef>
              <a:spcAft>
                <a:spcPts val="1200"/>
              </a:spcAft>
              <a:buFont typeface="Wingdings 3"/>
              <a:buChar char="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Data &amp; BMPs needed for other species, particularly resident populations</a:t>
            </a:r>
          </a:p>
          <a:p>
            <a:pPr marL="365760" indent="-256032" eaLnBrk="1" fontAlgn="auto" hangingPunct="1">
              <a:spcBef>
                <a:spcPct val="0"/>
              </a:spcBef>
              <a:spcAft>
                <a:spcPts val="1200"/>
              </a:spcAft>
              <a:buFont typeface="Wingdings 3"/>
              <a:buChar char=""/>
              <a:defRPr/>
            </a:pPr>
            <a:r>
              <a:rPr lang="en-US" sz="1800" b="1" dirty="0" smtClean="0">
                <a:solidFill>
                  <a:srgbClr val="0048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data on the impacts of OW on marine species</a:t>
            </a:r>
          </a:p>
          <a:p>
            <a:pPr marL="621348" lvl="1" indent="-256032" eaLnBrk="1" fontAlgn="auto" hangingPunct="1">
              <a:spcBef>
                <a:spcPct val="0"/>
              </a:spcBef>
              <a:spcAft>
                <a:spcPts val="1200"/>
              </a:spcAft>
              <a:buFont typeface="Wingdings 3"/>
              <a:buChar char="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Precautionary operating conditions based on best available science</a:t>
            </a:r>
          </a:p>
          <a:p>
            <a:pPr marL="621348" lvl="1" indent="-256032" eaLnBrk="1" fontAlgn="auto" hangingPunct="1">
              <a:spcBef>
                <a:spcPct val="0"/>
              </a:spcBef>
              <a:spcAft>
                <a:spcPts val="1200"/>
              </a:spcAft>
              <a:buFont typeface="Wingdings 3"/>
              <a:buChar char="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Adaptive management, with monitoring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data sharing</a:t>
            </a:r>
          </a:p>
          <a:p>
            <a:pPr marL="621348" lvl="1" indent="-256032" eaLnBrk="1" fontAlgn="auto" hangingPunct="1">
              <a:spcBef>
                <a:spcPct val="0"/>
              </a:spcBef>
              <a:spcAft>
                <a:spcPts val="1200"/>
              </a:spcAft>
              <a:buFont typeface="Wingdings 3"/>
              <a:buChar char="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New technologies to reduce noise/impacts at the source</a:t>
            </a:r>
          </a:p>
        </p:txBody>
      </p:sp>
      <p:pic>
        <p:nvPicPr>
          <p:cNvPr id="3" name="Picture 2" descr="Screen Shot 2017-03-07 at 6.44.02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2" y="1270000"/>
            <a:ext cx="2554942" cy="2174205"/>
          </a:xfrm>
          <a:prstGeom prst="rect">
            <a:avLst/>
          </a:prstGeom>
        </p:spPr>
      </p:pic>
      <p:pic>
        <p:nvPicPr>
          <p:cNvPr id="4" name="Picture 3" descr="Screen Shot 2017-03-07 at 6.44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42" y="2823881"/>
            <a:ext cx="2401617" cy="3854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2606" y="6565164"/>
            <a:ext cx="418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Antunes</a:t>
            </a:r>
            <a:r>
              <a:rPr lang="en-US" sz="1400" dirty="0" smtClean="0"/>
              <a:t> et al. submitted, Marine Mammal Science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596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414"/>
            <a:ext cx="10731526" cy="68864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74638"/>
            <a:ext cx="9862458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smtClean="0"/>
          </a:p>
          <a:p>
            <a:fld id="{2F5C4427-9737-E64B-A262-71BA1DC4379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716" y="274638"/>
            <a:ext cx="10279117" cy="847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Offshore: </a:t>
            </a:r>
            <a:r>
              <a:rPr lang="en-US" sz="4000" b="1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A booming </a:t>
            </a:r>
            <a:r>
              <a:rPr lang="en-US" sz="4000" b="1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Global Industry</a:t>
            </a:r>
          </a:p>
          <a:p>
            <a:endParaRPr lang="en-US" sz="1000" b="1" u="sng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5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~ 14,000 MW </a:t>
            </a: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installed </a:t>
            </a:r>
            <a:endParaRPr lang="en-US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~ 85,000 jobs (coastal &amp; inland</a:t>
            </a: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en-US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$30B investment in 2016 (↑40</a:t>
            </a: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Europe: Dramatic Cost Reductions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</a:rPr>
              <a:t>50% cost reduction in last 5 years, 22% just last year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</a:rPr>
              <a:t>Now cost-competitive w/new nuclear &amp; coal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</a:rPr>
              <a:t>Cost reductions </a:t>
            </a:r>
            <a:r>
              <a:rPr lang="en-US" sz="3200" dirty="0" smtClean="0">
                <a:solidFill>
                  <a:schemeClr val="bg1"/>
                </a:solidFill>
              </a:rPr>
              <a:t>much </a:t>
            </a:r>
            <a:r>
              <a:rPr lang="en-US" sz="3200" dirty="0">
                <a:solidFill>
                  <a:schemeClr val="bg1"/>
                </a:solidFill>
              </a:rPr>
              <a:t>faster than </a:t>
            </a:r>
            <a:r>
              <a:rPr lang="en-US" sz="3200" dirty="0" smtClean="0">
                <a:solidFill>
                  <a:schemeClr val="bg1"/>
                </a:solidFill>
              </a:rPr>
              <a:t>industry </a:t>
            </a:r>
            <a:r>
              <a:rPr lang="en-US" sz="3200" dirty="0">
                <a:solidFill>
                  <a:schemeClr val="bg1"/>
                </a:solidFill>
              </a:rPr>
              <a:t>projections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</a:rPr>
              <a:t>Clear, long term market </a:t>
            </a:r>
            <a:r>
              <a:rPr lang="en-US" sz="3200" dirty="0" smtClean="0">
                <a:solidFill>
                  <a:schemeClr val="bg1"/>
                </a:solidFill>
              </a:rPr>
              <a:t>+ </a:t>
            </a:r>
            <a:r>
              <a:rPr lang="en-US" sz="3200" dirty="0">
                <a:solidFill>
                  <a:schemeClr val="bg1"/>
                </a:solidFill>
              </a:rPr>
              <a:t>mature supply </a:t>
            </a:r>
            <a:r>
              <a:rPr lang="en-US" sz="3200" dirty="0" smtClean="0">
                <a:solidFill>
                  <a:schemeClr val="bg1"/>
                </a:solidFill>
              </a:rPr>
              <a:t>chain</a:t>
            </a: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LIPA selected a 90MW offshore wind project, citing it as the most cost-effective option which competed with fossil fuel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MA Deepwater Tesla proposal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endParaRPr lang="en-US" b="1" dirty="0" smtClean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5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73DE-831D-B14C-AE04-27FF3AD8E386}" type="slidenum">
              <a:rPr lang="en-US" smtClean="0"/>
              <a:t>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94" r="878" b="2123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29" y="-47962"/>
            <a:ext cx="8909902" cy="1295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Status of U.S. Atlantic Offshore Wind Power Development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16" y="1247438"/>
            <a:ext cx="4603324" cy="5610562"/>
          </a:xfrm>
        </p:spPr>
        <p:txBody>
          <a:bodyPr>
            <a:normAutofit/>
          </a:bodyPr>
          <a:lstStyle/>
          <a:p>
            <a:r>
              <a:rPr lang="en-US" sz="1600" b="1" dirty="0"/>
              <a:t>America’s first </a:t>
            </a:r>
            <a:r>
              <a:rPr lang="en-US" sz="1600" b="1" dirty="0" smtClean="0"/>
              <a:t>project came online in 2016!</a:t>
            </a:r>
            <a:endParaRPr lang="en-US" sz="1600" dirty="0"/>
          </a:p>
          <a:p>
            <a:pPr marL="0" indent="0">
              <a:buNone/>
            </a:pPr>
            <a:endParaRPr lang="en-US" sz="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Block Island Wind Farm – 30 MW (RI)</a:t>
            </a:r>
          </a:p>
          <a:p>
            <a:pPr marL="457200" lvl="1" indent="0">
              <a:buNone/>
            </a:pPr>
            <a:endParaRPr lang="en-US" sz="1600" i="1" dirty="0" smtClean="0"/>
          </a:p>
          <a:p>
            <a:r>
              <a:rPr lang="en-US" sz="1600" b="1" dirty="0" smtClean="0"/>
              <a:t>Nearly 2 </a:t>
            </a:r>
            <a:r>
              <a:rPr lang="en-US" sz="1600" b="1" dirty="0"/>
              <a:t>million </a:t>
            </a:r>
            <a:r>
              <a:rPr lang="en-US" sz="1600" b="1" dirty="0" smtClean="0"/>
              <a:t>acres of federal waters have been designated for offshore wind leasing: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8 </a:t>
            </a:r>
            <a:r>
              <a:rPr lang="en-US" sz="1600" dirty="0"/>
              <a:t>Wind Energy Areas </a:t>
            </a:r>
            <a:r>
              <a:rPr lang="en-US" sz="1600" dirty="0" smtClean="0"/>
              <a:t>finalized 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 smtClean="0"/>
              <a:t>      (</a:t>
            </a:r>
            <a:r>
              <a:rPr lang="en-US" sz="1600" dirty="0"/>
              <a:t>MA, RI, NY, NJ, DE, MD, VA, NC)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Additional areas in process (NY, NC, SC</a:t>
            </a:r>
            <a:r>
              <a:rPr lang="en-US" sz="1600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b="1" dirty="0" smtClean="0"/>
              <a:t>7 companies now hold leases along coast with combined potential of  &gt;20 GW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State Market </a:t>
            </a:r>
            <a:r>
              <a:rPr lang="en-US" sz="1600" b="1" dirty="0" smtClean="0"/>
              <a:t>Policy Commitments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MA: 1,600 MW by 2027 (1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RFP due 6/17)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NY: 2,400 MW by 2030 (+90 MW project)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NJ: 1,100 MW </a:t>
            </a:r>
            <a:r>
              <a:rPr lang="en-US" sz="1600" dirty="0" smtClean="0"/>
              <a:t>(with 3,300 MW pledge)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MD: ~250 MW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RI: 150 MW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endParaRPr lang="en-US" sz="1600" i="1" dirty="0"/>
          </a:p>
          <a:p>
            <a:pPr lvl="1"/>
            <a:endParaRPr lang="en-US" sz="16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7" r="2565"/>
          <a:stretch/>
        </p:blipFill>
        <p:spPr>
          <a:xfrm>
            <a:off x="4833257" y="1023078"/>
            <a:ext cx="4206074" cy="5686233"/>
          </a:xfrm>
        </p:spPr>
      </p:pic>
    </p:spTree>
    <p:extLst>
      <p:ext uri="{BB962C8B-B14F-4D97-AF65-F5344CB8AC3E}">
        <p14:creationId xmlns:p14="http://schemas.microsoft.com/office/powerpoint/2010/main" val="25375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76800" y="1663702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009468" y="-2909888"/>
            <a:ext cx="5427004" cy="229004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496" y="75989"/>
            <a:ext cx="4508937" cy="70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074"/>
            <a:ext cx="9144000" cy="838200"/>
          </a:xfrm>
        </p:spPr>
        <p:txBody>
          <a:bodyPr/>
          <a:lstStyle/>
          <a:p>
            <a:r>
              <a:rPr lang="en-US" sz="2400" b="1" dirty="0" smtClean="0"/>
              <a:t>                       NWF’s Campaign for Atlantic Offshore Wind Power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786" y="1894554"/>
            <a:ext cx="4233706" cy="4724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dirty="0" smtClean="0"/>
              <a:t>Connect national, regional, state, &amp; local offshore wind advocates</a:t>
            </a:r>
          </a:p>
          <a:p>
            <a:pPr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dirty="0"/>
              <a:t>D</a:t>
            </a:r>
            <a:r>
              <a:rPr lang="en-US" sz="2000" dirty="0" smtClean="0"/>
              <a:t>emonstrate support from diverse voices to Governors/state leaders, federal Administration, &amp; Congress</a:t>
            </a:r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dirty="0" smtClean="0"/>
              <a:t>Advocacy to ensure wildlife protections during offshore wind siting, construction &amp; operations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dirty="0"/>
              <a:t>Rapid response </a:t>
            </a:r>
            <a:r>
              <a:rPr lang="en-US" sz="2000" dirty="0" smtClean="0"/>
              <a:t>&amp; social media communications/outreach strategy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14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t="16476" r="5053" b="3706"/>
          <a:stretch/>
        </p:blipFill>
        <p:spPr bwMode="auto">
          <a:xfrm>
            <a:off x="4728587" y="4044536"/>
            <a:ext cx="4153318" cy="257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C:\Users\hewetta\Desktop\NWF_Logo Color (1).t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3" b="13119"/>
          <a:stretch/>
        </p:blipFill>
        <p:spPr bwMode="auto">
          <a:xfrm>
            <a:off x="291402" y="78018"/>
            <a:ext cx="1674725" cy="1643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87" y="1224927"/>
            <a:ext cx="4153318" cy="2761956"/>
          </a:xfrm>
        </p:spPr>
      </p:pic>
    </p:spTree>
    <p:extLst>
      <p:ext uri="{BB962C8B-B14F-4D97-AF65-F5344CB8AC3E}">
        <p14:creationId xmlns:p14="http://schemas.microsoft.com/office/powerpoint/2010/main" val="38413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D16FEB34-51ED-4042-B25E-BE99C0CCBD2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15144" y="384316"/>
            <a:ext cx="8043862" cy="60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dirty="0" smtClean="0">
                <a:solidFill>
                  <a:srgbClr val="004880"/>
                </a:solidFill>
                <a:cs typeface="Arial" charset="0"/>
              </a:rPr>
              <a:t>Environmental concerns across a range of species and habitats</a:t>
            </a:r>
          </a:p>
          <a:p>
            <a:pPr eaLnBrk="0" hangingPunct="0"/>
            <a:r>
              <a:rPr lang="en-US" sz="3200" dirty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3200" dirty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3200" dirty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3200" dirty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3200" dirty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3200" dirty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3200" dirty="0" smtClean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  <a:t>	</a:t>
            </a:r>
            <a:endParaRPr lang="en-US" sz="3200" dirty="0">
              <a:solidFill>
                <a:srgbClr val="00488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Picture 5" descr="north-atlantic-right-whal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22" y="1284941"/>
            <a:ext cx="2540000" cy="2305106"/>
          </a:xfrm>
          <a:prstGeom prst="rect">
            <a:avLst/>
          </a:prstGeom>
        </p:spPr>
      </p:pic>
      <p:pic>
        <p:nvPicPr>
          <p:cNvPr id="7" name="Picture 6" descr="harbor-porpoises_569_600x45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46" y="1284941"/>
            <a:ext cx="2002117" cy="1482916"/>
          </a:xfrm>
          <a:prstGeom prst="rect">
            <a:avLst/>
          </a:prstGeom>
        </p:spPr>
      </p:pic>
      <p:pic>
        <p:nvPicPr>
          <p:cNvPr id="8" name="Picture 7" descr="kemp_s-ridley_kate-sampson_noaas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46" y="2734986"/>
            <a:ext cx="2017058" cy="1402080"/>
          </a:xfrm>
          <a:prstGeom prst="rect">
            <a:avLst/>
          </a:prstGeom>
        </p:spPr>
      </p:pic>
      <p:pic>
        <p:nvPicPr>
          <p:cNvPr id="9" name="Picture 8" descr="oceanic_white_tip_shark_31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46" y="4128456"/>
            <a:ext cx="2016650" cy="1444607"/>
          </a:xfrm>
          <a:prstGeom prst="rect">
            <a:avLst/>
          </a:prstGeom>
        </p:spPr>
      </p:pic>
      <p:pic>
        <p:nvPicPr>
          <p:cNvPr id="10" name="Picture 9" descr="Black-capped_Petrel_s76-2-015_l-e143506820479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73" y="3541063"/>
            <a:ext cx="2534709" cy="2032000"/>
          </a:xfrm>
          <a:prstGeom prst="rect">
            <a:avLst/>
          </a:prstGeom>
        </p:spPr>
      </p:pic>
      <p:pic>
        <p:nvPicPr>
          <p:cNvPr id="11" name="Picture 10" descr="insightintom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4" b="41365"/>
          <a:stretch/>
        </p:blipFill>
        <p:spPr>
          <a:xfrm>
            <a:off x="4407645" y="5558116"/>
            <a:ext cx="4527761" cy="1045882"/>
          </a:xfrm>
          <a:prstGeom prst="rect">
            <a:avLst/>
          </a:prstGeom>
        </p:spPr>
      </p:pic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-119528" y="1457131"/>
            <a:ext cx="4601883" cy="5374289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Bef>
                <a:spcPct val="0"/>
              </a:spcBef>
              <a:spcAft>
                <a:spcPts val="1200"/>
              </a:spcAft>
              <a:buFont typeface="Wingdings 3"/>
              <a:buChar char=""/>
              <a:defRPr/>
            </a:pPr>
            <a:r>
              <a:rPr lang="en-US" sz="1800" b="1" dirty="0" smtClean="0">
                <a:solidFill>
                  <a:srgbClr val="0048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 concerns</a:t>
            </a:r>
          </a:p>
          <a:p>
            <a:pPr marL="621348" lvl="1" indent="-256032" eaLnBrk="1" fontAlgn="auto" hangingPunct="1">
              <a:spcBef>
                <a:spcPct val="0"/>
              </a:spcBef>
              <a:spcAft>
                <a:spcPts val="1200"/>
              </a:spcAft>
              <a:buFont typeface="Wingdings 3"/>
              <a:buChar char="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Vessel collisions</a:t>
            </a:r>
          </a:p>
          <a:p>
            <a:pPr marL="621348" lvl="1" indent="-256032" eaLnBrk="1" fontAlgn="auto" hangingPunct="1">
              <a:spcBef>
                <a:spcPct val="0"/>
              </a:spcBef>
              <a:spcAft>
                <a:spcPts val="1200"/>
              </a:spcAft>
              <a:buFont typeface="Wingdings 3"/>
              <a:buChar char="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Noise from pile driving</a:t>
            </a:r>
          </a:p>
          <a:p>
            <a:pPr marL="621348" lvl="1" indent="-256032" eaLnBrk="1" fontAlgn="auto" hangingPunct="1">
              <a:spcBef>
                <a:spcPct val="0"/>
              </a:spcBef>
              <a:spcAft>
                <a:spcPts val="1200"/>
              </a:spcAft>
              <a:buFont typeface="Wingdings 3"/>
              <a:buChar char="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Short and potential long-term displacement from important habitat</a:t>
            </a:r>
          </a:p>
          <a:p>
            <a:pPr marL="621348" lvl="1" indent="-256032" eaLnBrk="1" fontAlgn="auto" hangingPunct="1">
              <a:spcBef>
                <a:spcPct val="0"/>
              </a:spcBef>
              <a:spcAft>
                <a:spcPts val="1200"/>
              </a:spcAft>
              <a:buFont typeface="Wingdings 3"/>
              <a:buChar char="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Cumulative impacts</a:t>
            </a:r>
            <a:endParaRPr lang="en-US" sz="1800" b="1" dirty="0">
              <a:solidFill>
                <a:srgbClr val="0048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sz="1800" b="1" dirty="0" smtClean="0">
              <a:solidFill>
                <a:srgbClr val="0048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Bef>
                <a:spcPct val="0"/>
              </a:spcBef>
              <a:spcAft>
                <a:spcPts val="1200"/>
              </a:spcAft>
              <a:buFont typeface="Wingdings 3"/>
              <a:buChar char=""/>
              <a:defRPr/>
            </a:pPr>
            <a:r>
              <a:rPr lang="en-US" sz="1800" b="1" dirty="0" smtClean="0">
                <a:solidFill>
                  <a:srgbClr val="0048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Habitat concerns</a:t>
            </a:r>
          </a:p>
          <a:p>
            <a:pPr marL="621348" lvl="1" indent="-256032" eaLnBrk="1" fontAlgn="auto" hangingPunct="1">
              <a:spcBef>
                <a:spcPct val="0"/>
              </a:spcBef>
              <a:spcAft>
                <a:spcPts val="1200"/>
              </a:spcAft>
              <a:buFont typeface="Wingdings 3"/>
              <a:buChar char="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Benthic habitat loss and/or modification</a:t>
            </a:r>
          </a:p>
          <a:p>
            <a:pPr marL="621348" lvl="1" indent="-256032" eaLnBrk="1" fontAlgn="auto" hangingPunct="1">
              <a:spcBef>
                <a:spcPct val="0"/>
              </a:spcBef>
              <a:spcAft>
                <a:spcPts val="1200"/>
              </a:spcAft>
              <a:buFont typeface="Wingdings 3"/>
              <a:buChar char="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Changes in turbulence and structure of the water column (prey base?)</a:t>
            </a:r>
          </a:p>
        </p:txBody>
      </p:sp>
    </p:spTree>
    <p:extLst>
      <p:ext uri="{BB962C8B-B14F-4D97-AF65-F5344CB8AC3E}">
        <p14:creationId xmlns:p14="http://schemas.microsoft.com/office/powerpoint/2010/main" val="9294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Wind_Migration.jpg"/>
          <p:cNvPicPr>
            <a:picLocks noChangeAspect="1"/>
          </p:cNvPicPr>
          <p:nvPr/>
        </p:nvPicPr>
        <p:blipFill rotWithShape="1">
          <a:blip r:embed="rId2" cstate="print"/>
          <a:srcRect t="5340" b="21625"/>
          <a:stretch/>
        </p:blipFill>
        <p:spPr bwMode="auto">
          <a:xfrm>
            <a:off x="157655" y="1482280"/>
            <a:ext cx="5670468" cy="490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Wind_Migration.jpg"/>
          <p:cNvPicPr>
            <a:picLocks noChangeAspect="1"/>
          </p:cNvPicPr>
          <p:nvPr/>
        </p:nvPicPr>
        <p:blipFill rotWithShape="1">
          <a:blip r:embed="rId2" cstate="print"/>
          <a:srcRect l="30437" t="78375"/>
          <a:stretch/>
        </p:blipFill>
        <p:spPr bwMode="auto">
          <a:xfrm>
            <a:off x="5791474" y="5393943"/>
            <a:ext cx="3224036" cy="118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74497" y="6570363"/>
            <a:ext cx="3294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Map: New England Aquarium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4497" y="2104953"/>
            <a:ext cx="32695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NARW’s limited range directly overlaps with a number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 WEAs: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Northeast seasonal foraging</a:t>
            </a:r>
            <a:r>
              <a:rPr lang="en-US" sz="1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8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Mid-Atlantic migration 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Southeast calving habitat</a:t>
            </a:r>
            <a:r>
              <a:rPr lang="en-US" sz="1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15144" y="384316"/>
            <a:ext cx="8043862" cy="60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dirty="0" smtClean="0">
                <a:solidFill>
                  <a:srgbClr val="004880"/>
                </a:solidFill>
                <a:cs typeface="Arial" charset="0"/>
              </a:rPr>
              <a:t>Working collaboratively to meet these challenges: Developing NARW mitigation measures</a:t>
            </a:r>
          </a:p>
          <a:p>
            <a:pPr eaLnBrk="0" hangingPunct="0"/>
            <a:r>
              <a:rPr lang="en-US" sz="3200" dirty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3200" dirty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3200" dirty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3200" dirty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3200" dirty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3200" dirty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3200" dirty="0" smtClean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  <a:t>	</a:t>
            </a:r>
            <a:endParaRPr lang="en-US" sz="3200" dirty="0">
              <a:solidFill>
                <a:srgbClr val="00488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99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238132" y="1516895"/>
            <a:ext cx="5185515" cy="5374289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sz="1800" b="1" dirty="0">
                <a:solidFill>
                  <a:srgbClr val="0048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mitigation measures to</a:t>
            </a:r>
            <a:r>
              <a:rPr sz="1800" dirty="0">
                <a:solidFill>
                  <a:srgbClr val="0048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sz="1800" dirty="0">
                <a:solidFill>
                  <a:srgbClr val="0048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the North Atlantic right whale while</a:t>
            </a:r>
            <a:r>
              <a:rPr sz="1800" dirty="0">
                <a:solidFill>
                  <a:srgbClr val="0048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facilitating</a:t>
            </a:r>
            <a:r>
              <a:rPr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activities related to offshore wind energy </a:t>
            </a:r>
            <a:r>
              <a:rPr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sz="1800" dirty="0" smtClean="0">
              <a:solidFill>
                <a:srgbClr val="0048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b="1" dirty="0" smtClean="0">
                <a:solidFill>
                  <a:srgbClr val="0048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Strategies:</a:t>
            </a:r>
          </a:p>
          <a:p>
            <a:pPr marL="520700" indent="-17621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-Most effective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mitigation for NARWs is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separate development activity from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</a:p>
          <a:p>
            <a:pPr marL="520700" indent="-17621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attention to moms and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calves</a:t>
            </a:r>
          </a:p>
          <a:p>
            <a:pPr marL="520700" indent="-17621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b="1" dirty="0" smtClean="0">
              <a:solidFill>
                <a:srgbClr val="0048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b="1" dirty="0" smtClean="0">
                <a:solidFill>
                  <a:srgbClr val="0048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r>
              <a:rPr lang="en-US" sz="1800" dirty="0" smtClean="0">
                <a:solidFill>
                  <a:srgbClr val="0048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20700" indent="-17621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-First phase of development:                       site characterization and assessment      (e.g. some mid-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RI/MA WEAs)</a:t>
            </a:r>
          </a:p>
          <a:p>
            <a:pPr marL="520700" indent="-17621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-Second phase of development: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(e.g.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Block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Island)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0700" indent="-17621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7" name="Picture 13" descr="RW.jpg"/>
          <p:cNvPicPr>
            <a:picLocks noChangeAspect="1"/>
          </p:cNvPicPr>
          <p:nvPr/>
        </p:nvPicPr>
        <p:blipFill>
          <a:blip r:embed="rId3" cstate="print"/>
          <a:srcRect l="34096" r="4008"/>
          <a:stretch>
            <a:fillRect/>
          </a:stretch>
        </p:blipFill>
        <p:spPr bwMode="auto">
          <a:xfrm>
            <a:off x="5623215" y="1828905"/>
            <a:ext cx="3253562" cy="386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515144" y="384316"/>
            <a:ext cx="8043862" cy="60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dirty="0" smtClean="0">
                <a:solidFill>
                  <a:srgbClr val="004880"/>
                </a:solidFill>
                <a:cs typeface="Arial" charset="0"/>
              </a:rPr>
              <a:t>Working collaboratively to meet these challenges: Developing NARW mitigation measures</a:t>
            </a:r>
          </a:p>
          <a:p>
            <a:pPr eaLnBrk="0" hangingPunct="0"/>
            <a:r>
              <a:rPr lang="en-US" sz="3200" dirty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3200" dirty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3200" dirty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3200" dirty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3200" dirty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3200" dirty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</a:br>
            <a:endParaRPr lang="en-US" sz="3200" dirty="0" smtClean="0">
              <a:solidFill>
                <a:srgbClr val="004880"/>
              </a:solidFill>
              <a:latin typeface="Andalus" pitchFamily="18" charset="-78"/>
              <a:cs typeface="Andalus" pitchFamily="18" charset="-78"/>
            </a:endParaRPr>
          </a:p>
          <a:p>
            <a:pPr eaLnBrk="0" hangingPunct="0"/>
            <a:r>
              <a:rPr lang="en-US" sz="3200" dirty="0" smtClean="0">
                <a:solidFill>
                  <a:srgbClr val="004880"/>
                </a:solidFill>
                <a:latin typeface="Andalus" pitchFamily="18" charset="-78"/>
                <a:cs typeface="Andalus" pitchFamily="18" charset="-78"/>
              </a:rPr>
              <a:t>	</a:t>
            </a:r>
            <a:endParaRPr lang="en-US" sz="3200" dirty="0">
              <a:solidFill>
                <a:srgbClr val="00488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5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27807</TotalTime>
  <Words>561</Words>
  <Application>Microsoft Office PowerPoint</Application>
  <PresentationFormat>On-screen Show (4:3)</PresentationFormat>
  <Paragraphs>101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Andalus</vt:lpstr>
      <vt:lpstr>Arial</vt:lpstr>
      <vt:lpstr>Arial Narrow</vt:lpstr>
      <vt:lpstr>Calibri</vt:lpstr>
      <vt:lpstr>Helvetica Neue</vt:lpstr>
      <vt:lpstr>Wingdings</vt:lpstr>
      <vt:lpstr>Wingdings 3</vt:lpstr>
      <vt:lpstr>Office Theme</vt:lpstr>
      <vt:lpstr> </vt:lpstr>
      <vt:lpstr>PowerPoint Presentation</vt:lpstr>
      <vt:lpstr>PowerPoint Presentation</vt:lpstr>
      <vt:lpstr>Status of U.S. Atlantic Offshore Wind Power Development</vt:lpstr>
      <vt:lpstr>PowerPoint Presentation</vt:lpstr>
      <vt:lpstr>                       NWF’s Campaign for Atlantic Offshore Wind Power</vt:lpstr>
      <vt:lpstr>PowerPoint Presentation</vt:lpstr>
      <vt:lpstr>PowerPoint Presentation</vt:lpstr>
      <vt:lpstr>PowerPoint Presentation</vt:lpstr>
      <vt:lpstr>PowerPoint Presentation</vt:lpstr>
    </vt:vector>
  </TitlesOfParts>
  <Company>KMD Design,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McLaughlin</dc:creator>
  <cp:lastModifiedBy>fisherc</cp:lastModifiedBy>
  <cp:revision>293</cp:revision>
  <cp:lastPrinted>2016-10-19T15:40:38Z</cp:lastPrinted>
  <dcterms:created xsi:type="dcterms:W3CDTF">2015-06-08T22:00:16Z</dcterms:created>
  <dcterms:modified xsi:type="dcterms:W3CDTF">2017-08-14T20:41:07Z</dcterms:modified>
</cp:coreProperties>
</file>